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7" r:id="rId3"/>
    <p:sldId id="266" r:id="rId4"/>
    <p:sldId id="260" r:id="rId5"/>
    <p:sldId id="265" r:id="rId6"/>
    <p:sldId id="259" r:id="rId7"/>
    <p:sldId id="262" r:id="rId8"/>
    <p:sldId id="264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114" y="9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4565B-F557-4707-884F-E8CE36FF44A3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B5018-A238-4E99-A7BE-4EEE72EF88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1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B5018-A238-4E99-A7BE-4EEE72EF880E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6720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5" y="1346950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5" y="4299700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5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189" indent="0" algn="ctr">
              <a:buNone/>
              <a:defRPr sz="2200"/>
            </a:lvl2pPr>
            <a:lvl3pPr marL="914377" indent="0" algn="ctr">
              <a:buNone/>
              <a:defRPr sz="22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5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7" name="群組 16"/>
          <p:cNvGrpSpPr/>
          <p:nvPr userDrawn="1"/>
        </p:nvGrpSpPr>
        <p:grpSpPr>
          <a:xfrm rot="2432467">
            <a:off x="3839242" y="4892404"/>
            <a:ext cx="1013881" cy="874035"/>
            <a:chOff x="10129945" y="5153972"/>
            <a:chExt cx="1013881" cy="874035"/>
          </a:xfrm>
        </p:grpSpPr>
        <p:sp>
          <p:nvSpPr>
            <p:cNvPr id="13" name="等腰三角形 12"/>
            <p:cNvSpPr/>
            <p:nvPr userDrawn="1"/>
          </p:nvSpPr>
          <p:spPr>
            <a:xfrm>
              <a:off x="10129945" y="5153972"/>
              <a:ext cx="1013881" cy="874035"/>
            </a:xfrm>
            <a:prstGeom prst="triangl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800"/>
            </a:p>
          </p:txBody>
        </p:sp>
        <p:sp>
          <p:nvSpPr>
            <p:cNvPr id="16" name="等腰三角形 15"/>
            <p:cNvSpPr>
              <a:spLocks noChangeAspect="1"/>
            </p:cNvSpPr>
            <p:nvPr userDrawn="1"/>
          </p:nvSpPr>
          <p:spPr>
            <a:xfrm>
              <a:off x="10317566" y="5381703"/>
              <a:ext cx="638638" cy="550550"/>
            </a:xfrm>
            <a:prstGeom prst="triangl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85427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088137" y="1498604"/>
            <a:ext cx="7480131" cy="14393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400">
                <a:latin typeface="+mj-ea"/>
                <a:ea typeface="+mj-ea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+mj-ea"/>
                <a:ea typeface="+mj-ea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latin typeface="+mj-ea"/>
                <a:ea typeface="+mj-ea"/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latin typeface="+mj-ea"/>
                <a:ea typeface="+mj-ea"/>
              </a:defRPr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latin typeface="+mj-ea"/>
                <a:ea typeface="+mj-ea"/>
              </a:defRPr>
            </a:lvl5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25241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5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8" y="6272788"/>
            <a:ext cx="2644309" cy="365125"/>
          </a:xfrm>
        </p:spPr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8"/>
            <a:ext cx="6327648" cy="365125"/>
          </a:xfrm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1" y="2506133"/>
            <a:ext cx="1188299" cy="720332"/>
          </a:xfrm>
        </p:spPr>
        <p:txBody>
          <a:bodyPr/>
          <a:lstStyle>
            <a:lvl1pPr>
              <a:defRPr sz="2800"/>
            </a:lvl1pPr>
          </a:lstStyle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6922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088137" y="1498604"/>
            <a:ext cx="7480131" cy="14393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581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1088137" y="1498604"/>
            <a:ext cx="7480131" cy="14393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80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108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6019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9004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1" y="4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461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1" y="4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881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892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533400"/>
            <a:ext cx="2552700" cy="56388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2" y="533400"/>
            <a:ext cx="7505700" cy="56388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7427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8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901E029B-3BA2-459D-9F2F-4E75D3E05BCE}" type="datetimeFigureOut">
              <a:rPr lang="zh-TW" altLang="en-US" smtClean="0"/>
              <a:t>2019/11/27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8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517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75" indent="-182875" algn="l" defTabSz="914377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indent="-182875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02" indent="-182875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15" indent="-182875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28" indent="-182875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99960" indent="-228594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53" indent="-228594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9945" indent="-228594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38" indent="-228594" algn="l" defTabSz="914377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80407" y="1412065"/>
            <a:ext cx="9809019" cy="2387600"/>
          </a:xfrm>
        </p:spPr>
        <p:txBody>
          <a:bodyPr>
            <a:noAutofit/>
          </a:bodyPr>
          <a:lstStyle/>
          <a:p>
            <a:r>
              <a:rPr lang="en-US" altLang="zh-TW" sz="54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NDDS</a:t>
            </a:r>
            <a:r>
              <a:rPr lang="zh-TW" altLang="en-US" sz="54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</a:t>
            </a:r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因應</a:t>
            </a:r>
            <a:r>
              <a:rPr lang="zh-TW" altLang="en-US" sz="54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資安法</a:t>
            </a:r>
            <a:r>
              <a:rPr lang="en-US" altLang="zh-TW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使用者有感</a:t>
            </a:r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之相關功能調整說明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2" y="4582622"/>
            <a:ext cx="8172261" cy="1655763"/>
          </a:xfrm>
        </p:spPr>
        <p:txBody>
          <a:bodyPr/>
          <a:lstStyle/>
          <a:p>
            <a:pPr algn="ctr"/>
            <a:r>
              <a:rPr lang="zh-TW" altLang="en-US" sz="2800" dirty="0"/>
              <a:t>吳宏德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STPI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副技術師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2019/11/27</a:t>
            </a:r>
          </a:p>
        </p:txBody>
      </p:sp>
    </p:spTree>
    <p:extLst>
      <p:ext uri="{BB962C8B-B14F-4D97-AF65-F5344CB8AC3E}">
        <p14:creationId xmlns:p14="http://schemas.microsoft.com/office/powerpoint/2010/main" val="230142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依據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資通安全管理法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以下簡稱</a:t>
            </a:r>
            <a:r>
              <a:rPr lang="zh-TW" altLang="en-US" sz="2400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資安法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TW" altLang="en-US" sz="2000" dirty="0"/>
              <a:t>為積極推動國家資通安全政策，加速建構國家資通安全環境</a:t>
            </a:r>
            <a:r>
              <a:rPr lang="zh-TW" altLang="en-US" sz="2000" dirty="0" smtClean="0"/>
              <a:t>，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2000" dirty="0" smtClean="0"/>
              <a:t>以保障國家安全</a:t>
            </a:r>
            <a:r>
              <a:rPr lang="zh-TW" altLang="en-US" sz="2000" dirty="0"/>
              <a:t>，維護社會公共利益，特制定本法。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TW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立法院完成三讀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TW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由總統公布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TW" sz="2000" dirty="0">
                <a:solidFill>
                  <a:srgbClr val="0070C0"/>
                </a:solidFill>
              </a:rPr>
              <a:t>107</a:t>
            </a:r>
            <a:r>
              <a:rPr lang="zh-TW" altLang="en-US" sz="2000" dirty="0">
                <a:solidFill>
                  <a:srgbClr val="0070C0"/>
                </a:solidFill>
              </a:rPr>
              <a:t>年</a:t>
            </a:r>
            <a:r>
              <a:rPr lang="en-US" altLang="zh-TW" sz="2000" dirty="0">
                <a:solidFill>
                  <a:srgbClr val="0070C0"/>
                </a:solidFill>
              </a:rPr>
              <a:t>11</a:t>
            </a:r>
            <a:r>
              <a:rPr lang="zh-TW" altLang="en-US" sz="2000" dirty="0">
                <a:solidFill>
                  <a:srgbClr val="0070C0"/>
                </a:solidFill>
              </a:rPr>
              <a:t>月</a:t>
            </a:r>
            <a:r>
              <a:rPr lang="en-US" altLang="zh-TW" sz="2000" dirty="0">
                <a:solidFill>
                  <a:srgbClr val="0070C0"/>
                </a:solidFill>
              </a:rPr>
              <a:t>21</a:t>
            </a:r>
            <a:r>
              <a:rPr lang="zh-TW" altLang="en-US" sz="2000" dirty="0" smtClean="0">
                <a:solidFill>
                  <a:srgbClr val="0070C0"/>
                </a:solidFill>
              </a:rPr>
              <a:t>日</a:t>
            </a:r>
            <a:r>
              <a:rPr lang="en-US" altLang="zh-TW" sz="2000" dirty="0" smtClean="0"/>
              <a:t>	</a:t>
            </a:r>
            <a:r>
              <a:rPr lang="zh-TW" altLang="en-US" sz="2000" dirty="0" smtClean="0"/>
              <a:t>公告</a:t>
            </a:r>
            <a:r>
              <a:rPr lang="zh-TW" altLang="en-US" sz="2000" dirty="0"/>
              <a:t>「</a:t>
            </a:r>
            <a:r>
              <a:rPr lang="zh-TW" altLang="en-US" sz="2000" dirty="0">
                <a:solidFill>
                  <a:srgbClr val="00B050"/>
                </a:solidFill>
              </a:rPr>
              <a:t>資通安全責任等級分級辦法</a:t>
            </a:r>
            <a:r>
              <a:rPr lang="zh-TW" altLang="en-US" sz="2000" dirty="0"/>
              <a:t>」</a:t>
            </a:r>
            <a:endParaRPr lang="en-US" altLang="zh-TW" sz="2000" dirty="0" smtClean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TW" sz="2000" dirty="0" smtClean="0">
                <a:solidFill>
                  <a:srgbClr val="0070C0"/>
                </a:solidFill>
              </a:rPr>
              <a:t>108</a:t>
            </a:r>
            <a:r>
              <a:rPr lang="zh-TW" altLang="en-US" sz="2000" dirty="0">
                <a:solidFill>
                  <a:srgbClr val="0070C0"/>
                </a:solidFill>
              </a:rPr>
              <a:t>年</a:t>
            </a:r>
            <a:r>
              <a:rPr lang="en-US" altLang="zh-TW" sz="2000" dirty="0">
                <a:solidFill>
                  <a:srgbClr val="0070C0"/>
                </a:solidFill>
              </a:rPr>
              <a:t>1</a:t>
            </a:r>
            <a:r>
              <a:rPr lang="zh-TW" altLang="en-US" sz="2000" dirty="0">
                <a:solidFill>
                  <a:srgbClr val="0070C0"/>
                </a:solidFill>
              </a:rPr>
              <a:t>月</a:t>
            </a:r>
            <a:r>
              <a:rPr lang="en-US" altLang="zh-TW" sz="2000" dirty="0">
                <a:solidFill>
                  <a:srgbClr val="0070C0"/>
                </a:solidFill>
              </a:rPr>
              <a:t>1</a:t>
            </a:r>
            <a:r>
              <a:rPr lang="zh-TW" altLang="en-US" sz="2000" dirty="0" smtClean="0">
                <a:solidFill>
                  <a:srgbClr val="0070C0"/>
                </a:solidFill>
              </a:rPr>
              <a:t>日</a:t>
            </a:r>
            <a:r>
              <a:rPr lang="en-US" altLang="zh-TW" sz="2000" dirty="0" smtClean="0"/>
              <a:t>	</a:t>
            </a:r>
            <a:r>
              <a:rPr lang="zh-TW" altLang="en-US" sz="2000" dirty="0" smtClean="0"/>
              <a:t>正式施行，並應於</a:t>
            </a:r>
            <a:r>
              <a:rPr lang="zh-TW" altLang="en-US" sz="2000" dirty="0" smtClean="0">
                <a:solidFill>
                  <a:srgbClr val="0070C0"/>
                </a:solidFill>
              </a:rPr>
              <a:t>一年內完成</a:t>
            </a:r>
            <a:r>
              <a:rPr lang="zh-TW" altLang="en-US" sz="2000" dirty="0" smtClean="0"/>
              <a:t>「應做項目」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NDDS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被評定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資通系統安全等級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Wingdings 3" panose="05040102010807070707" pitchFamily="18" charset="2"/>
              </a:rPr>
              <a:t></a:t>
            </a:r>
            <a:r>
              <a:rPr lang="zh-TW" altLang="en-US" sz="2400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3" panose="05040102010807070707" pitchFamily="18" charset="2"/>
              </a:rPr>
              <a:t>中級</a:t>
            </a:r>
            <a:endParaRPr lang="en-US" altLang="zh-TW" sz="2400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084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安全控制措施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985539"/>
              </p:ext>
            </p:extLst>
          </p:nvPr>
        </p:nvGraphicFramePr>
        <p:xfrm>
          <a:off x="838201" y="2295555"/>
          <a:ext cx="10521098" cy="44855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0081">
                  <a:extLst>
                    <a:ext uri="{9D8B030D-6E8A-4147-A177-3AD203B41FA5}">
                      <a16:colId xmlns:a16="http://schemas.microsoft.com/office/drawing/2014/main" val="1678056598"/>
                    </a:ext>
                  </a:extLst>
                </a:gridCol>
                <a:gridCol w="4035490">
                  <a:extLst>
                    <a:ext uri="{9D8B030D-6E8A-4147-A177-3AD203B41FA5}">
                      <a16:colId xmlns:a16="http://schemas.microsoft.com/office/drawing/2014/main" val="2276721044"/>
                    </a:ext>
                  </a:extLst>
                </a:gridCol>
                <a:gridCol w="2743790">
                  <a:extLst>
                    <a:ext uri="{9D8B030D-6E8A-4147-A177-3AD203B41FA5}">
                      <a16:colId xmlns:a16="http://schemas.microsoft.com/office/drawing/2014/main" val="1436135032"/>
                    </a:ext>
                  </a:extLst>
                </a:gridCol>
                <a:gridCol w="1811737">
                  <a:extLst>
                    <a:ext uri="{9D8B030D-6E8A-4147-A177-3AD203B41FA5}">
                      <a16:colId xmlns:a16="http://schemas.microsoft.com/office/drawing/2014/main" val="1095636752"/>
                    </a:ext>
                  </a:extLst>
                </a:gridCol>
              </a:tblGrid>
              <a:tr h="433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構面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控制措施類別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NDDS</a:t>
                      </a: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實作措施</a:t>
                      </a: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普</a:t>
                      </a:r>
                      <a:r>
                        <a:rPr lang="en-US" sz="19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19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</a:t>
                      </a:r>
                      <a:r>
                        <a:rPr lang="en-US" sz="19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使用者有感項目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704392578"/>
                  </a:ext>
                </a:extLst>
              </a:tr>
              <a:tr h="368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存取控制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帳號管理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最小權限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遠端存取</a:t>
                      </a:r>
                      <a:endParaRPr lang="zh-TW" sz="15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10(2+8)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19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3742003816"/>
                  </a:ext>
                </a:extLst>
              </a:tr>
              <a:tr h="671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稽核與可歸責性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稽核事件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稽核紀錄內容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稽核儲存容量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稽核處理失效之回應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時戳及校時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稽核資訊之保護</a:t>
                      </a:r>
                      <a:endParaRPr lang="zh-TW" sz="15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12(8+4)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9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8606290"/>
                  </a:ext>
                </a:extLst>
              </a:tr>
              <a:tr h="290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營運持續計畫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系統備份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系統備援</a:t>
                      </a:r>
                      <a:endParaRPr lang="zh-TW" sz="15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5(2+3)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9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1450921929"/>
                  </a:ext>
                </a:extLst>
              </a:tr>
              <a:tr h="677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識別與鑑別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內部使用者之識別與鑑別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身分驗證管理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鑑別資訊回饋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加密模組鑑別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非內部使用者之識別與鑑別</a:t>
                      </a:r>
                      <a:endParaRPr lang="zh-TW" sz="15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11(8+3)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zh-TW" sz="19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3500721812"/>
                  </a:ext>
                </a:extLst>
              </a:tr>
              <a:tr h="11285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系統與服務獲得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系統發展生命週期需求階段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系統發展生命週期設計階段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系統發展生命週期開發階段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系統發展生命週期測試階段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系統發展生命週期部署與維運階段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系統發展生命週期委外階段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獲得程序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系統文件</a:t>
                      </a:r>
                      <a:endParaRPr lang="zh-TW" sz="15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13(9+4)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1201386642"/>
                  </a:ext>
                </a:extLst>
              </a:tr>
              <a:tr h="298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系統與通訊保護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傳輸之機密性與完整性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資料儲存之安全</a:t>
                      </a:r>
                      <a:endParaRPr lang="zh-TW" sz="15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9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969378390"/>
                  </a:ext>
                </a:extLst>
              </a:tr>
              <a:tr h="566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系統與資訊完整性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漏洞修復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資通系統監控</a:t>
                      </a:r>
                      <a:r>
                        <a:rPr lang="en-US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15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軟體及資訊完整性</a:t>
                      </a:r>
                      <a:endParaRPr lang="zh-TW" sz="15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7(2+5)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9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2941" marR="42941" marT="0" marB="0" anchor="ctr"/>
                </a:tc>
                <a:extLst>
                  <a:ext uri="{0D108BD9-81ED-4DB2-BD59-A6C34878D82A}">
                    <a16:rowId xmlns:a16="http://schemas.microsoft.com/office/drawing/2014/main" val="1549532896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069848" y="1649224"/>
            <a:ext cx="1028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TW" altLang="en-US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依「</a:t>
            </a:r>
            <a:r>
              <a:rPr lang="zh-TW" altLang="en-US" i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資訊系統分級與資安防護基準作業規定</a:t>
            </a:r>
            <a:r>
              <a:rPr lang="zh-TW" altLang="en-US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TW" i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zh-TW" altLang="en-US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中級系統需包含</a:t>
            </a:r>
            <a:r>
              <a:rPr lang="zh-TW" altLang="en-US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i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i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r>
              <a:rPr lang="zh-TW" altLang="en-US" i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構面</a:t>
            </a:r>
            <a:r>
              <a:rPr lang="zh-TW" altLang="en-US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i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r>
              <a:rPr lang="zh-TW" altLang="en-US" i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項控制措施</a:t>
            </a:r>
            <a:r>
              <a:rPr lang="zh-TW" altLang="en-US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866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識別與鑑別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52371" y="1818169"/>
            <a:ext cx="5997850" cy="4050792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altLang="zh-TW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NDDS</a:t>
            </a:r>
            <a:r>
              <a:rPr lang="zh-TW" altLang="en-U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因應方式</a:t>
            </a:r>
            <a:endParaRPr lang="en-US" altLang="zh-TW" b="1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en-US" dirty="0" smtClean="0"/>
              <a:t>密碼複雜度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dirty="0" smtClean="0"/>
              <a:t>自</a:t>
            </a:r>
            <a:r>
              <a:rPr lang="zh-TW" altLang="zh-TW" dirty="0"/>
              <a:t>設密碼應強制</a:t>
            </a:r>
            <a:r>
              <a:rPr lang="zh-TW" altLang="zh-TW" dirty="0">
                <a:solidFill>
                  <a:srgbClr val="00B050"/>
                </a:solidFill>
              </a:rPr>
              <a:t>最低密碼長度</a:t>
            </a:r>
            <a:r>
              <a:rPr lang="zh-TW" altLang="zh-TW" dirty="0"/>
              <a:t>及</a:t>
            </a:r>
            <a:r>
              <a:rPr lang="zh-TW" altLang="zh-TW" dirty="0">
                <a:solidFill>
                  <a:srgbClr val="00B050"/>
                </a:solidFill>
              </a:rPr>
              <a:t>複雜度</a:t>
            </a:r>
            <a:r>
              <a:rPr lang="zh-TW" altLang="zh-TW" dirty="0" smtClean="0"/>
              <a:t>原則</a:t>
            </a:r>
            <a:endParaRPr lang="zh-TW" altLang="zh-TW" dirty="0"/>
          </a:p>
          <a:p>
            <a:pPr lvl="2"/>
            <a:r>
              <a:rPr lang="zh-TW" altLang="en-US" dirty="0" smtClean="0"/>
              <a:t>新讀者</a:t>
            </a:r>
            <a:r>
              <a:rPr lang="en-US" altLang="zh-TW" dirty="0" smtClean="0"/>
              <a:t>/</a:t>
            </a:r>
            <a:r>
              <a:rPr lang="zh-TW" altLang="en-US" dirty="0" smtClean="0"/>
              <a:t>館員</a:t>
            </a:r>
            <a:endParaRPr lang="en-US" altLang="zh-TW" dirty="0" smtClean="0"/>
          </a:p>
          <a:p>
            <a:pPr lvl="3"/>
            <a:r>
              <a:rPr lang="zh-TW" altLang="zh-TW" dirty="0" smtClean="0"/>
              <a:t>密碼</a:t>
            </a:r>
            <a:r>
              <a:rPr lang="zh-TW" altLang="zh-TW" dirty="0"/>
              <a:t>長度</a:t>
            </a:r>
            <a:r>
              <a:rPr lang="en-US" altLang="zh-TW" dirty="0">
                <a:solidFill>
                  <a:srgbClr val="00B050"/>
                </a:solidFill>
              </a:rPr>
              <a:t>8~20</a:t>
            </a:r>
            <a:r>
              <a:rPr lang="zh-TW" altLang="zh-TW" dirty="0">
                <a:solidFill>
                  <a:srgbClr val="00B050"/>
                </a:solidFill>
              </a:rPr>
              <a:t>個</a:t>
            </a:r>
            <a:r>
              <a:rPr lang="zh-TW" altLang="zh-TW" dirty="0" smtClean="0">
                <a:solidFill>
                  <a:srgbClr val="00B050"/>
                </a:solidFill>
              </a:rPr>
              <a:t>字元</a:t>
            </a:r>
            <a:endParaRPr lang="en-US" altLang="zh-TW" dirty="0" smtClean="0">
              <a:solidFill>
                <a:srgbClr val="00B050"/>
              </a:solidFill>
            </a:endParaRPr>
          </a:p>
          <a:p>
            <a:pPr lvl="3"/>
            <a:r>
              <a:rPr lang="zh-TW" altLang="zh-TW" dirty="0" smtClean="0"/>
              <a:t>至少</a:t>
            </a:r>
            <a:r>
              <a:rPr lang="zh-TW" altLang="zh-TW" dirty="0"/>
              <a:t>須包含</a:t>
            </a:r>
            <a:r>
              <a:rPr lang="zh-TW" altLang="zh-TW" dirty="0" smtClean="0"/>
              <a:t>英文</a:t>
            </a:r>
            <a:r>
              <a:rPr lang="zh-TW" altLang="en-US" dirty="0" smtClean="0"/>
              <a:t>字母</a:t>
            </a:r>
            <a:r>
              <a:rPr lang="zh-TW" altLang="zh-TW" dirty="0" smtClean="0">
                <a:solidFill>
                  <a:srgbClr val="00B050"/>
                </a:solidFill>
              </a:rPr>
              <a:t>大寫</a:t>
            </a:r>
            <a:r>
              <a:rPr lang="en-US" altLang="zh-TW" dirty="0" smtClean="0"/>
              <a:t>+</a:t>
            </a:r>
            <a:r>
              <a:rPr lang="zh-TW" altLang="zh-TW" dirty="0" smtClean="0">
                <a:solidFill>
                  <a:srgbClr val="00B050"/>
                </a:solidFill>
              </a:rPr>
              <a:t>小寫</a:t>
            </a:r>
            <a:r>
              <a:rPr lang="en-US" altLang="zh-TW" dirty="0" smtClean="0"/>
              <a:t>+</a:t>
            </a:r>
            <a:r>
              <a:rPr lang="zh-TW" altLang="zh-TW" dirty="0" smtClean="0">
                <a:solidFill>
                  <a:srgbClr val="00B050"/>
                </a:solidFill>
              </a:rPr>
              <a:t>數字</a:t>
            </a:r>
            <a:endParaRPr lang="en-US" altLang="zh-TW" dirty="0" smtClean="0">
              <a:solidFill>
                <a:srgbClr val="00B050"/>
              </a:solidFill>
            </a:endParaRPr>
          </a:p>
          <a:p>
            <a:pPr lvl="3"/>
            <a:r>
              <a:rPr lang="zh-TW" altLang="zh-TW" dirty="0" smtClean="0"/>
              <a:t>但 </a:t>
            </a:r>
            <a:r>
              <a:rPr lang="en-US" altLang="zh-TW" dirty="0">
                <a:solidFill>
                  <a:srgbClr val="FF0000"/>
                </a:solidFill>
              </a:rPr>
              <a:t>&lt; &gt; " ' % ; ( ) + </a:t>
            </a:r>
            <a:r>
              <a:rPr lang="zh-TW" altLang="zh-TW" dirty="0"/>
              <a:t>等</a:t>
            </a:r>
            <a:r>
              <a:rPr lang="zh-TW" altLang="zh-TW" dirty="0">
                <a:solidFill>
                  <a:srgbClr val="FF0000"/>
                </a:solidFill>
              </a:rPr>
              <a:t>特殊字元</a:t>
            </a:r>
            <a:r>
              <a:rPr lang="zh-TW" altLang="zh-TW" dirty="0"/>
              <a:t>與</a:t>
            </a:r>
            <a:r>
              <a:rPr lang="zh-TW" altLang="zh-TW" dirty="0">
                <a:solidFill>
                  <a:srgbClr val="FF0000"/>
                </a:solidFill>
              </a:rPr>
              <a:t>空格</a:t>
            </a:r>
            <a:r>
              <a:rPr lang="zh-TW" altLang="zh-TW" dirty="0"/>
              <a:t>不可</a:t>
            </a:r>
            <a:r>
              <a:rPr lang="zh-TW" altLang="zh-TW" dirty="0" smtClean="0"/>
              <a:t>使用</a:t>
            </a:r>
            <a:endParaRPr lang="en-US" altLang="zh-TW" dirty="0" smtClean="0"/>
          </a:p>
          <a:p>
            <a:pPr lvl="2"/>
            <a:r>
              <a:rPr lang="zh-TW" altLang="en-US" dirty="0" smtClean="0"/>
              <a:t>既有讀者</a:t>
            </a:r>
            <a:r>
              <a:rPr lang="en-US" altLang="zh-TW" dirty="0"/>
              <a:t>/</a:t>
            </a:r>
            <a:r>
              <a:rPr lang="zh-TW" altLang="en-US" dirty="0" smtClean="0"/>
              <a:t>館員</a:t>
            </a:r>
            <a:endParaRPr lang="en-US" altLang="zh-TW" dirty="0"/>
          </a:p>
          <a:p>
            <a:pPr lvl="3"/>
            <a:r>
              <a:rPr lang="zh-TW" altLang="zh-TW" dirty="0"/>
              <a:t>密碼未符合長度及複雜度原則之使用者</a:t>
            </a:r>
            <a:r>
              <a:rPr lang="zh-TW" altLang="zh-TW" dirty="0" smtClean="0"/>
              <a:t>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dirty="0" smtClean="0"/>
              <a:t>於</a:t>
            </a:r>
            <a:r>
              <a:rPr lang="zh-TW" altLang="zh-TW" dirty="0"/>
              <a:t>登入後要求</a:t>
            </a:r>
            <a:r>
              <a:rPr lang="zh-TW" altLang="zh-TW" dirty="0">
                <a:solidFill>
                  <a:srgbClr val="FF0000"/>
                </a:solidFill>
              </a:rPr>
              <a:t>立即變更密碼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2">
              <a:spcBef>
                <a:spcPts val="600"/>
              </a:spcBef>
              <a:spcAft>
                <a:spcPts val="600"/>
              </a:spcAft>
            </a:pPr>
            <a:endParaRPr lang="zh-TW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1135837" y="1128711"/>
            <a:ext cx="7489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密碼複雜度</a:t>
            </a:r>
            <a:endParaRPr lang="zh-TW" altLang="en-US" i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1069848" y="1818169"/>
            <a:ext cx="4016604" cy="3318492"/>
          </a:xfrm>
          <a:prstGeom prst="rect">
            <a:avLst/>
          </a:prstGeom>
          <a:ln w="3175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91440" tIns="45720" rIns="91440" bIns="45720" rtlCol="0">
            <a:normAutofit/>
          </a:bodyPr>
          <a:lstStyle>
            <a:lvl1pPr marL="18287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457189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2pPr>
            <a:lvl3pPr marL="731502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3pPr>
            <a:lvl4pPr marL="100581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4pPr>
            <a:lvl5pPr marL="1280128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5pPr>
            <a:lvl6pPr marL="1599960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899953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199945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499938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控制措施</a:t>
            </a:r>
            <a:endParaRPr lang="en-US" altLang="zh-TW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en-US" dirty="0">
                <a:solidFill>
                  <a:schemeClr val="tx1"/>
                </a:solidFill>
              </a:rPr>
              <a:t>基於密碼之</a:t>
            </a:r>
            <a:r>
              <a:rPr lang="zh-TW" altLang="en-US" dirty="0" smtClean="0">
                <a:solidFill>
                  <a:schemeClr val="tx1"/>
                </a:solidFill>
              </a:rPr>
              <a:t>鑑別，資</a:t>
            </a:r>
            <a:r>
              <a:rPr lang="zh-TW" altLang="en-US" dirty="0">
                <a:solidFill>
                  <a:schemeClr val="tx1"/>
                </a:solidFill>
              </a:rPr>
              <a:t>通系統應</a:t>
            </a:r>
            <a:r>
              <a:rPr lang="zh-TW" altLang="en-US" dirty="0">
                <a:solidFill>
                  <a:srgbClr val="FF0000"/>
                </a:solidFill>
              </a:rPr>
              <a:t>強制</a:t>
            </a:r>
            <a:r>
              <a:rPr lang="zh-TW" altLang="en-US" dirty="0">
                <a:solidFill>
                  <a:schemeClr val="tx1"/>
                </a:solidFill>
              </a:rPr>
              <a:t>最低</a:t>
            </a:r>
            <a:r>
              <a:rPr lang="zh-TW" altLang="en-US" dirty="0">
                <a:solidFill>
                  <a:srgbClr val="FF0000"/>
                </a:solidFill>
              </a:rPr>
              <a:t>密碼複雜</a:t>
            </a:r>
            <a:r>
              <a:rPr lang="zh-TW" altLang="en-US" dirty="0" smtClean="0">
                <a:solidFill>
                  <a:srgbClr val="FF0000"/>
                </a:solidFill>
              </a:rPr>
              <a:t>度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2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識別與鑑別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69848" y="1818169"/>
            <a:ext cx="4016604" cy="3318492"/>
          </a:xfrm>
          <a:noFill/>
          <a:ln w="3175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rmAutofit/>
          </a:bodyPr>
          <a:lstStyle/>
          <a:p>
            <a:r>
              <a:rPr lang="zh-TW" alt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控制措施</a:t>
            </a:r>
            <a:endParaRPr lang="en-US" altLang="zh-TW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en-US" dirty="0" smtClean="0">
                <a:solidFill>
                  <a:schemeClr val="tx1"/>
                </a:solidFill>
              </a:rPr>
              <a:t>使用</a:t>
            </a:r>
            <a:r>
              <a:rPr lang="zh-TW" altLang="en-US" dirty="0" smtClean="0">
                <a:solidFill>
                  <a:srgbClr val="FF0000"/>
                </a:solidFill>
              </a:rPr>
              <a:t>預設密碼</a:t>
            </a:r>
            <a:r>
              <a:rPr lang="zh-TW" altLang="en-US" dirty="0" smtClean="0">
                <a:solidFill>
                  <a:schemeClr val="tx1"/>
                </a:solidFill>
              </a:rPr>
              <a:t>登入系統，應於登入後要求</a:t>
            </a:r>
            <a:r>
              <a:rPr lang="zh-TW" altLang="en-US" dirty="0" smtClean="0">
                <a:solidFill>
                  <a:srgbClr val="FF0000"/>
                </a:solidFill>
              </a:rPr>
              <a:t>立即變更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chemeClr val="tx1"/>
                </a:solidFill>
              </a:rPr>
              <a:t>身分驗證相關資訊，不以明文傳輸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1"/>
            <a:r>
              <a:rPr lang="zh-TW" altLang="en-US" dirty="0" smtClean="0">
                <a:solidFill>
                  <a:schemeClr val="tx1"/>
                </a:solidFill>
              </a:rPr>
              <a:t>密碼重設機制對使用者重新身分確認後，發送</a:t>
            </a:r>
            <a:r>
              <a:rPr lang="zh-TW" altLang="en-US" dirty="0" smtClean="0">
                <a:solidFill>
                  <a:srgbClr val="FF0000"/>
                </a:solidFill>
              </a:rPr>
              <a:t>一次性</a:t>
            </a:r>
            <a:r>
              <a:rPr lang="zh-TW" altLang="en-US" dirty="0" smtClean="0">
                <a:solidFill>
                  <a:schemeClr val="tx1"/>
                </a:solidFill>
              </a:rPr>
              <a:t>及具有</a:t>
            </a:r>
            <a:r>
              <a:rPr lang="zh-TW" altLang="en-US" dirty="0" smtClean="0">
                <a:solidFill>
                  <a:srgbClr val="FF0000"/>
                </a:solidFill>
              </a:rPr>
              <a:t>時效性</a:t>
            </a:r>
            <a:r>
              <a:rPr lang="zh-TW" altLang="en-US" dirty="0" smtClean="0">
                <a:solidFill>
                  <a:schemeClr val="tx1"/>
                </a:solidFill>
              </a:rPr>
              <a:t>符記</a:t>
            </a:r>
            <a:endParaRPr lang="en-US" altLang="zh-TW" dirty="0" smtClean="0">
              <a:solidFill>
                <a:schemeClr val="tx1"/>
              </a:solidFill>
            </a:endParaRPr>
          </a:p>
        </p:txBody>
      </p:sp>
      <p:pic>
        <p:nvPicPr>
          <p:cNvPr id="4099" name="圖片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2" t="6862" r="20679" b="17071"/>
          <a:stretch/>
        </p:blipFill>
        <p:spPr bwMode="auto">
          <a:xfrm>
            <a:off x="357102" y="5255973"/>
            <a:ext cx="1736250" cy="1017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135837" y="1128711"/>
            <a:ext cx="7489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i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密碼重設機制</a:t>
            </a:r>
          </a:p>
        </p:txBody>
      </p:sp>
      <p:pic>
        <p:nvPicPr>
          <p:cNvPr id="4098" name="圖片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972" y="4871989"/>
            <a:ext cx="3537948" cy="1785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5352462" y="1818169"/>
            <a:ext cx="6546130" cy="4839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7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189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731502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00581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1280128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1599960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953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9945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9938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TW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NDDS</a:t>
            </a:r>
            <a:r>
              <a:rPr lang="zh-TW" alt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因應方式</a:t>
            </a:r>
            <a:endParaRPr lang="en-US" altLang="zh-TW" b="1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en-US" dirty="0" smtClean="0"/>
              <a:t>密碼重設機制</a:t>
            </a:r>
            <a:endParaRPr lang="en-US" altLang="zh-TW" dirty="0" smtClean="0"/>
          </a:p>
          <a:p>
            <a:pPr lvl="2"/>
            <a:r>
              <a:rPr lang="zh-TW" altLang="zh-TW" dirty="0" smtClean="0"/>
              <a:t>系統寄送重設密碼通知信</a:t>
            </a:r>
            <a:r>
              <a:rPr lang="zh-TW" altLang="en-US" dirty="0" smtClean="0"/>
              <a:t>至註冊 </a:t>
            </a:r>
            <a:r>
              <a:rPr lang="en-US" altLang="zh-TW" dirty="0" smtClean="0"/>
              <a:t>email</a:t>
            </a:r>
          </a:p>
          <a:p>
            <a:pPr lvl="2"/>
            <a:r>
              <a:rPr lang="zh-TW" altLang="en-US" dirty="0" smtClean="0"/>
              <a:t>點選  </a:t>
            </a:r>
            <a:r>
              <a:rPr lang="en-US" altLang="zh-TW" dirty="0" smtClean="0"/>
              <a:t>email </a:t>
            </a:r>
            <a:r>
              <a:rPr lang="zh-TW" altLang="en-US" dirty="0" smtClean="0"/>
              <a:t>中之重設密碼連結</a:t>
            </a:r>
            <a:r>
              <a:rPr lang="en-US" altLang="zh-TW" dirty="0" smtClean="0"/>
              <a:t>(</a:t>
            </a:r>
            <a:r>
              <a:rPr lang="zh-TW" altLang="en-US" dirty="0" smtClean="0"/>
              <a:t>時效性≦</a:t>
            </a:r>
            <a:r>
              <a:rPr lang="en-US" altLang="zh-TW" dirty="0" smtClean="0"/>
              <a:t>30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</a:p>
          <a:p>
            <a:pPr lvl="2"/>
            <a:r>
              <a:rPr lang="zh-TW" altLang="en-US" dirty="0" smtClean="0"/>
              <a:t>連結驗證成功</a:t>
            </a:r>
            <a:endParaRPr lang="en-US" altLang="zh-TW" dirty="0" smtClean="0"/>
          </a:p>
          <a:p>
            <a:pPr lvl="3"/>
            <a:r>
              <a:rPr lang="zh-TW" altLang="zh-TW" dirty="0" smtClean="0"/>
              <a:t>依照網頁提示輸入新密碼，並需符合密碼原則</a:t>
            </a:r>
            <a:endParaRPr lang="en-US" altLang="zh-TW" dirty="0" smtClean="0"/>
          </a:p>
          <a:p>
            <a:pPr lvl="2"/>
            <a:r>
              <a:rPr lang="zh-TW" altLang="en-US" dirty="0" smtClean="0"/>
              <a:t>連結失效</a:t>
            </a:r>
            <a:endParaRPr lang="en-US" altLang="zh-TW" dirty="0" smtClean="0"/>
          </a:p>
          <a:p>
            <a:pPr lvl="3"/>
            <a:r>
              <a:rPr lang="zh-TW" altLang="en-US" dirty="0" smtClean="0"/>
              <a:t>超過</a:t>
            </a:r>
            <a:r>
              <a:rPr lang="en-US" altLang="zh-TW" dirty="0" smtClean="0"/>
              <a:t>30</a:t>
            </a:r>
            <a:r>
              <a:rPr lang="zh-TW" altLang="en-US" dirty="0" smtClean="0"/>
              <a:t>分鐘操作</a:t>
            </a:r>
            <a:endParaRPr lang="en-US" altLang="zh-TW" dirty="0" smtClean="0"/>
          </a:p>
          <a:p>
            <a:pPr lvl="3"/>
            <a:r>
              <a:rPr lang="zh-TW" altLang="en-US" dirty="0" smtClean="0"/>
              <a:t>已執行成功過重設密碼</a:t>
            </a:r>
            <a:endParaRPr lang="zh-TW" altLang="en-US" dirty="0"/>
          </a:p>
        </p:txBody>
      </p:sp>
      <p:sp>
        <p:nvSpPr>
          <p:cNvPr id="5" name="向右箭號 4"/>
          <p:cNvSpPr/>
          <p:nvPr/>
        </p:nvSpPr>
        <p:spPr>
          <a:xfrm>
            <a:off x="2200926" y="5660525"/>
            <a:ext cx="316871" cy="208230"/>
          </a:xfrm>
          <a:prstGeom prst="rightArrow">
            <a:avLst/>
          </a:prstGeom>
          <a:solidFill>
            <a:srgbClr val="FF71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03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存取控制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88110" y="1835710"/>
            <a:ext cx="6803890" cy="227909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altLang="zh-TW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NDDS</a:t>
            </a:r>
            <a:r>
              <a:rPr lang="zh-TW" alt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因應</a:t>
            </a:r>
            <a:r>
              <a:rPr lang="zh-TW" alt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方式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逾期使用</a:t>
            </a:r>
            <a:endParaRPr lang="en-US" altLang="zh-TW" dirty="0" smtClean="0"/>
          </a:p>
          <a:p>
            <a:pPr lvl="2"/>
            <a:r>
              <a:rPr lang="en-US" altLang="zh-TW" dirty="0" smtClean="0">
                <a:solidFill>
                  <a:srgbClr val="FF0000"/>
                </a:solidFill>
              </a:rPr>
              <a:t>30</a:t>
            </a:r>
            <a:r>
              <a:rPr lang="zh-TW" altLang="en-US" dirty="0" smtClean="0">
                <a:solidFill>
                  <a:srgbClr val="FF0000"/>
                </a:solidFill>
              </a:rPr>
              <a:t>分鐘未活動</a:t>
            </a:r>
            <a:r>
              <a:rPr lang="zh-TW" altLang="en-US" dirty="0" smtClean="0"/>
              <a:t>之連線，自動登出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閒置帳號</a:t>
            </a:r>
            <a:endParaRPr lang="en-US" altLang="zh-TW" dirty="0" smtClean="0"/>
          </a:p>
          <a:p>
            <a:pPr lvl="2"/>
            <a:r>
              <a:rPr lang="en-US" altLang="zh-TW" dirty="0" smtClean="0"/>
              <a:t>2</a:t>
            </a:r>
            <a:r>
              <a:rPr lang="zh-TW" altLang="en-US" dirty="0" smtClean="0"/>
              <a:t>年未登入之使用者</a:t>
            </a:r>
            <a:endParaRPr lang="en-US" altLang="zh-TW" dirty="0" smtClean="0"/>
          </a:p>
          <a:p>
            <a:pPr lvl="2"/>
            <a:r>
              <a:rPr lang="zh-TW" altLang="en-US" dirty="0"/>
              <a:t>閒置</a:t>
            </a:r>
            <a:r>
              <a:rPr lang="zh-TW" altLang="en-US" dirty="0" smtClean="0"/>
              <a:t>帳號登入後，需</a:t>
            </a:r>
            <a:r>
              <a:rPr lang="zh-TW" altLang="en-US" dirty="0" smtClean="0">
                <a:solidFill>
                  <a:srgbClr val="FF0000"/>
                </a:solidFill>
              </a:rPr>
              <a:t>重設密碼再登入</a:t>
            </a:r>
            <a:r>
              <a:rPr lang="zh-TW" altLang="en-US" dirty="0" smtClean="0"/>
              <a:t>後方能使用</a:t>
            </a:r>
            <a:endParaRPr lang="en-US" altLang="zh-TW" dirty="0" smtClean="0"/>
          </a:p>
        </p:txBody>
      </p:sp>
      <p:pic>
        <p:nvPicPr>
          <p:cNvPr id="1027" name="圖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4935676"/>
            <a:ext cx="3766242" cy="1668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470" y="4935676"/>
            <a:ext cx="3460982" cy="1321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1135837" y="1128711"/>
            <a:ext cx="7489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閒置</a:t>
            </a:r>
            <a:r>
              <a:rPr lang="zh-TW" altLang="en-US" i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帳號</a:t>
            </a:r>
            <a:r>
              <a:rPr lang="zh-TW" altLang="en-US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＆</a:t>
            </a:r>
            <a:r>
              <a:rPr lang="zh-TW" altLang="en-US" i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逾期連線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1069848" y="1818169"/>
            <a:ext cx="4016604" cy="3318492"/>
          </a:xfrm>
          <a:prstGeom prst="rect">
            <a:avLst/>
          </a:prstGeom>
          <a:ln w="3175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91440" tIns="45720" rIns="91440" bIns="45720" rtlCol="0">
            <a:normAutofit/>
          </a:bodyPr>
          <a:lstStyle>
            <a:lvl1pPr marL="18287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457189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2pPr>
            <a:lvl3pPr marL="731502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3pPr>
            <a:lvl4pPr marL="100581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4pPr>
            <a:lvl5pPr marL="1280128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5pPr>
            <a:lvl6pPr marL="1599960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899953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199945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499938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控制措施</a:t>
            </a:r>
            <a:endParaRPr lang="en-US" altLang="zh-TW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en-US" dirty="0">
                <a:solidFill>
                  <a:schemeClr val="tx1"/>
                </a:solidFill>
              </a:rPr>
              <a:t>已</a:t>
            </a:r>
            <a:r>
              <a:rPr lang="zh-TW" altLang="en-US" dirty="0">
                <a:solidFill>
                  <a:srgbClr val="FF0000"/>
                </a:solidFill>
              </a:rPr>
              <a:t>逾期</a:t>
            </a:r>
            <a:r>
              <a:rPr lang="zh-TW" altLang="en-US" dirty="0">
                <a:solidFill>
                  <a:schemeClr val="tx1"/>
                </a:solidFill>
              </a:rPr>
              <a:t>之臨時或緊急</a:t>
            </a:r>
            <a:r>
              <a:rPr lang="zh-TW" altLang="en-US" dirty="0">
                <a:solidFill>
                  <a:srgbClr val="FF0000"/>
                </a:solidFill>
              </a:rPr>
              <a:t>帳號</a:t>
            </a:r>
            <a:r>
              <a:rPr lang="zh-TW" altLang="en-US" dirty="0">
                <a:solidFill>
                  <a:schemeClr val="tx1"/>
                </a:solidFill>
              </a:rPr>
              <a:t>應刪除或</a:t>
            </a:r>
            <a:r>
              <a:rPr lang="zh-TW" altLang="en-US" dirty="0">
                <a:solidFill>
                  <a:srgbClr val="FF0000"/>
                </a:solidFill>
              </a:rPr>
              <a:t>禁</a:t>
            </a:r>
            <a:r>
              <a:rPr lang="zh-TW" altLang="en-US" dirty="0" smtClean="0">
                <a:solidFill>
                  <a:srgbClr val="FF0000"/>
                </a:solidFill>
              </a:rPr>
              <a:t>用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chemeClr val="tx1"/>
                </a:solidFill>
              </a:rPr>
              <a:t>資通系統</a:t>
            </a:r>
            <a:r>
              <a:rPr lang="zh-TW" altLang="en-US" dirty="0">
                <a:solidFill>
                  <a:srgbClr val="FF0000"/>
                </a:solidFill>
              </a:rPr>
              <a:t>閒置帳號</a:t>
            </a:r>
            <a:r>
              <a:rPr lang="zh-TW" altLang="en-US" dirty="0">
                <a:solidFill>
                  <a:schemeClr val="tx1"/>
                </a:solidFill>
              </a:rPr>
              <a:t>應禁</a:t>
            </a:r>
            <a:r>
              <a:rPr lang="zh-TW" altLang="en-US" dirty="0" smtClean="0">
                <a:solidFill>
                  <a:schemeClr val="tx1"/>
                </a:solidFill>
              </a:rPr>
              <a:t>用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逾越</a:t>
            </a:r>
            <a:r>
              <a:rPr lang="zh-TW" altLang="en-US" dirty="0">
                <a:solidFill>
                  <a:schemeClr val="tx1"/>
                </a:solidFill>
              </a:rPr>
              <a:t>機關所定</a:t>
            </a:r>
            <a:r>
              <a:rPr lang="zh-TW" altLang="en-US" dirty="0">
                <a:solidFill>
                  <a:srgbClr val="FF0000"/>
                </a:solidFill>
              </a:rPr>
              <a:t>預期閒置時間</a:t>
            </a:r>
            <a:r>
              <a:rPr lang="zh-TW" altLang="en-US" dirty="0">
                <a:solidFill>
                  <a:schemeClr val="tx1"/>
                </a:solidFill>
              </a:rPr>
              <a:t>或可使用期限時，系統應自動將使用者登出</a:t>
            </a:r>
          </a:p>
          <a:p>
            <a:pPr lvl="1"/>
            <a:endParaRPr lang="en-US" altLang="zh-TW" dirty="0" smtClean="0">
              <a:solidFill>
                <a:schemeClr val="tx1"/>
              </a:solidFill>
            </a:endParaRPr>
          </a:p>
        </p:txBody>
      </p:sp>
      <p:sp>
        <p:nvSpPr>
          <p:cNvPr id="9" name="向右箭號 8"/>
          <p:cNvSpPr/>
          <p:nvPr/>
        </p:nvSpPr>
        <p:spPr>
          <a:xfrm>
            <a:off x="5483638" y="5492083"/>
            <a:ext cx="316871" cy="208230"/>
          </a:xfrm>
          <a:prstGeom prst="rightArrow">
            <a:avLst/>
          </a:prstGeom>
          <a:solidFill>
            <a:srgbClr val="FF71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43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識別與鑑別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69848" y="2121407"/>
            <a:ext cx="4190309" cy="4571623"/>
          </a:xfrm>
        </p:spPr>
        <p:txBody>
          <a:bodyPr>
            <a:normAutofit/>
          </a:bodyPr>
          <a:lstStyle/>
          <a:p>
            <a:r>
              <a:rPr lang="zh-TW" altLang="en-US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控制措施</a:t>
            </a:r>
            <a:endParaRPr lang="en-US" altLang="zh-TW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zh-TW" dirty="0"/>
              <a:t>帳號登入進行身分驗證</a:t>
            </a:r>
            <a:r>
              <a:rPr lang="zh-TW" altLang="zh-TW" dirty="0">
                <a:solidFill>
                  <a:srgbClr val="FF0000"/>
                </a:solidFill>
              </a:rPr>
              <a:t>失敗達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zh-TW" altLang="zh-TW" dirty="0">
                <a:solidFill>
                  <a:srgbClr val="FF0000"/>
                </a:solidFill>
              </a:rPr>
              <a:t>次</a:t>
            </a:r>
            <a:r>
              <a:rPr lang="zh-TW" altLang="zh-TW" dirty="0"/>
              <a:t>後，至少</a:t>
            </a:r>
            <a:r>
              <a:rPr lang="en-US" altLang="zh-TW" dirty="0">
                <a:solidFill>
                  <a:srgbClr val="FF0000"/>
                </a:solidFill>
              </a:rPr>
              <a:t>15</a:t>
            </a:r>
            <a:r>
              <a:rPr lang="zh-TW" altLang="zh-TW" dirty="0">
                <a:solidFill>
                  <a:srgbClr val="FF0000"/>
                </a:solidFill>
              </a:rPr>
              <a:t>分鐘內不允許</a:t>
            </a:r>
            <a:r>
              <a:rPr lang="zh-TW" altLang="zh-TW" dirty="0"/>
              <a:t>該帳號繼續嘗試登入</a:t>
            </a:r>
            <a:endParaRPr lang="en-US" altLang="zh-TW" dirty="0"/>
          </a:p>
          <a:p>
            <a:pPr lvl="1"/>
            <a:r>
              <a:rPr lang="zh-TW" altLang="zh-TW" dirty="0" smtClean="0"/>
              <a:t>身分</a:t>
            </a:r>
            <a:r>
              <a:rPr lang="zh-TW" altLang="zh-TW" dirty="0"/>
              <a:t>驗證機制應</a:t>
            </a:r>
            <a:r>
              <a:rPr lang="zh-TW" altLang="zh-TW" dirty="0">
                <a:solidFill>
                  <a:srgbClr val="FF0000"/>
                </a:solidFill>
              </a:rPr>
              <a:t>防範自動化程式</a:t>
            </a:r>
            <a:r>
              <a:rPr lang="zh-TW" altLang="zh-TW" dirty="0"/>
              <a:t>之登入或密碼更換嘗試</a:t>
            </a:r>
            <a:endParaRPr lang="en-US" altLang="zh-TW" dirty="0"/>
          </a:p>
          <a:p>
            <a:pPr lvl="1"/>
            <a:endParaRPr lang="en-US" altLang="zh-TW" sz="1800" i="1" dirty="0" smtClean="0"/>
          </a:p>
        </p:txBody>
      </p:sp>
      <p:pic>
        <p:nvPicPr>
          <p:cNvPr id="2050" name="圖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840" y="3819525"/>
            <a:ext cx="6191251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135837" y="1128711"/>
            <a:ext cx="7489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身分驗證管理</a:t>
            </a:r>
            <a:endParaRPr lang="zh-TW" altLang="en-US" i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5542961" y="2087881"/>
            <a:ext cx="4868850" cy="1975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7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189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731502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00581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1280128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1599960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953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9945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9938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NDDS</a:t>
            </a:r>
            <a:r>
              <a:rPr lang="zh-TW" alt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因應方式</a:t>
            </a:r>
            <a:endParaRPr lang="en-US" altLang="zh-TW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zh-TW" dirty="0"/>
              <a:t>具備</a:t>
            </a:r>
            <a:r>
              <a:rPr lang="zh-TW" altLang="zh-TW" dirty="0">
                <a:solidFill>
                  <a:srgbClr val="00B050"/>
                </a:solidFill>
              </a:rPr>
              <a:t>帳戶鎖定</a:t>
            </a:r>
            <a:r>
              <a:rPr lang="zh-TW" altLang="zh-TW" dirty="0"/>
              <a:t>機制</a:t>
            </a:r>
            <a:endParaRPr lang="en-US" altLang="zh-TW" dirty="0"/>
          </a:p>
          <a:p>
            <a:pPr lvl="2">
              <a:lnSpc>
                <a:spcPct val="150000"/>
              </a:lnSpc>
            </a:pPr>
            <a:r>
              <a:rPr lang="zh-TW" altLang="zh-TW" dirty="0">
                <a:solidFill>
                  <a:srgbClr val="FF0000"/>
                </a:solidFill>
              </a:rPr>
              <a:t>失敗達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zh-TW" altLang="zh-TW" dirty="0">
                <a:solidFill>
                  <a:srgbClr val="FF0000"/>
                </a:solidFill>
              </a:rPr>
              <a:t>次</a:t>
            </a:r>
            <a:r>
              <a:rPr lang="en-US" altLang="zh-TW" dirty="0"/>
              <a:t> </a:t>
            </a:r>
            <a:r>
              <a:rPr lang="zh-TW" altLang="en-US" dirty="0">
                <a:sym typeface="Wingdings 3" panose="05040102010807070707" pitchFamily="18" charset="2"/>
              </a:rPr>
              <a:t> </a:t>
            </a:r>
            <a:r>
              <a:rPr lang="zh-TW" altLang="en-US" dirty="0">
                <a:solidFill>
                  <a:srgbClr val="FF0000"/>
                </a:solidFill>
                <a:sym typeface="Wingdings 3" panose="05040102010807070707" pitchFamily="18" charset="2"/>
              </a:rPr>
              <a:t>鎖</a:t>
            </a:r>
            <a:r>
              <a:rPr lang="en-US" altLang="zh-TW" dirty="0">
                <a:solidFill>
                  <a:srgbClr val="FF0000"/>
                </a:solidFill>
              </a:rPr>
              <a:t>15</a:t>
            </a:r>
            <a:r>
              <a:rPr lang="zh-TW" altLang="zh-TW" dirty="0" smtClean="0">
                <a:solidFill>
                  <a:srgbClr val="FF0000"/>
                </a:solidFill>
              </a:rPr>
              <a:t>分鐘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zh-TW" dirty="0">
                <a:solidFill>
                  <a:srgbClr val="00B050"/>
                </a:solidFill>
              </a:rPr>
              <a:t>防範自動化程式</a:t>
            </a:r>
            <a:r>
              <a:rPr lang="zh-TW" altLang="en-US" dirty="0" smtClean="0"/>
              <a:t>登入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0762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識別與鑑別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59398" y="2121408"/>
            <a:ext cx="4868850" cy="4050792"/>
          </a:xfrm>
        </p:spPr>
        <p:txBody>
          <a:bodyPr/>
          <a:lstStyle/>
          <a:p>
            <a:pPr lvl="0"/>
            <a:r>
              <a:rPr lang="en-US" altLang="zh-TW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NDDS</a:t>
            </a:r>
            <a:r>
              <a:rPr lang="zh-TW" alt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因應方式</a:t>
            </a:r>
            <a:endParaRPr lang="en-US" altLang="zh-TW" b="1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/>
            <a:r>
              <a:rPr lang="zh-TW" altLang="en-US" dirty="0" smtClean="0"/>
              <a:t>加</a:t>
            </a:r>
            <a:r>
              <a:rPr lang="zh-TW" altLang="en-US" dirty="0"/>
              <a:t>密時以</a:t>
            </a:r>
            <a:r>
              <a:rPr lang="en-US" altLang="zh-TW" dirty="0">
                <a:solidFill>
                  <a:srgbClr val="0070C0"/>
                </a:solidFill>
              </a:rPr>
              <a:t>SALT</a:t>
            </a:r>
            <a:r>
              <a:rPr lang="zh-TW" altLang="en-US" dirty="0">
                <a:solidFill>
                  <a:srgbClr val="0070C0"/>
                </a:solidFill>
              </a:rPr>
              <a:t>機制</a:t>
            </a:r>
            <a:r>
              <a:rPr lang="zh-TW" altLang="en-US" dirty="0"/>
              <a:t>添加</a:t>
            </a:r>
            <a:r>
              <a:rPr lang="zh-TW" altLang="en-US" dirty="0" smtClean="0"/>
              <a:t>亂數</a:t>
            </a:r>
            <a:endParaRPr lang="en-US" altLang="zh-TW" dirty="0" smtClean="0"/>
          </a:p>
          <a:p>
            <a:pPr lvl="2"/>
            <a:r>
              <a:rPr lang="zh-TW" altLang="en-US" dirty="0" smtClean="0"/>
              <a:t>相同</a:t>
            </a:r>
            <a:r>
              <a:rPr lang="zh-TW" altLang="en-US" dirty="0"/>
              <a:t>的內容加密結果卻不相同，以防堵加密結果回推破解</a:t>
            </a:r>
            <a:endParaRPr lang="en-US" altLang="zh-TW" dirty="0"/>
          </a:p>
          <a:p>
            <a:pPr lvl="2">
              <a:lnSpc>
                <a:spcPct val="150000"/>
              </a:lnSpc>
            </a:pPr>
            <a:r>
              <a:rPr lang="zh-TW" altLang="en-US" dirty="0" smtClean="0"/>
              <a:t>加密項目：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sz="2000" dirty="0" smtClean="0">
                <a:solidFill>
                  <a:srgbClr val="0070C0"/>
                </a:solidFill>
              </a:rPr>
              <a:t>使用者</a:t>
            </a:r>
            <a:r>
              <a:rPr lang="zh-TW" altLang="zh-TW" sz="2000" dirty="0">
                <a:solidFill>
                  <a:srgbClr val="0070C0"/>
                </a:solidFill>
              </a:rPr>
              <a:t>密碼</a:t>
            </a:r>
            <a:r>
              <a:rPr lang="zh-TW" altLang="zh-TW" sz="2000" dirty="0"/>
              <a:t>、</a:t>
            </a:r>
            <a:r>
              <a:rPr lang="zh-TW" altLang="zh-TW" sz="2000" dirty="0">
                <a:solidFill>
                  <a:srgbClr val="0070C0"/>
                </a:solidFill>
              </a:rPr>
              <a:t>姓名</a:t>
            </a:r>
            <a:r>
              <a:rPr lang="zh-TW" altLang="zh-TW" sz="2000" dirty="0"/>
              <a:t>、</a:t>
            </a:r>
            <a:r>
              <a:rPr lang="zh-TW" altLang="zh-TW" sz="2000" dirty="0">
                <a:solidFill>
                  <a:srgbClr val="0070C0"/>
                </a:solidFill>
              </a:rPr>
              <a:t>身分</a:t>
            </a:r>
            <a:r>
              <a:rPr lang="zh-TW" altLang="zh-TW" sz="2000" dirty="0" smtClean="0">
                <a:solidFill>
                  <a:srgbClr val="0070C0"/>
                </a:solidFill>
              </a:rPr>
              <a:t>證</a:t>
            </a:r>
            <a:r>
              <a:rPr lang="zh-TW" altLang="en-US" sz="2000" dirty="0" smtClean="0">
                <a:solidFill>
                  <a:srgbClr val="0070C0"/>
                </a:solidFill>
              </a:rPr>
              <a:t>字</a:t>
            </a:r>
            <a:r>
              <a:rPr lang="zh-TW" altLang="zh-TW" sz="2000" dirty="0" smtClean="0">
                <a:solidFill>
                  <a:srgbClr val="0070C0"/>
                </a:solidFill>
              </a:rPr>
              <a:t>號</a:t>
            </a:r>
            <a:endParaRPr lang="en-US" altLang="zh-TW" sz="2000" dirty="0" smtClean="0">
              <a:solidFill>
                <a:srgbClr val="0070C0"/>
              </a:solidFill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1069848" y="2121407"/>
            <a:ext cx="4190309" cy="4571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7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189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731502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005815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1280128" indent="-182875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1599960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953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9945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9938" indent="-228594" algn="l" defTabSz="91437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控制措施</a:t>
            </a:r>
            <a:endParaRPr lang="en-US" altLang="zh-TW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lvl="1">
              <a:lnSpc>
                <a:spcPct val="150000"/>
              </a:lnSpc>
            </a:pPr>
            <a:r>
              <a:rPr lang="zh-TW" altLang="en-US" dirty="0" smtClean="0"/>
              <a:t>資</a:t>
            </a:r>
            <a:r>
              <a:rPr lang="zh-TW" altLang="en-US" dirty="0"/>
              <a:t>通系統如以密碼進行鑑別時，該密碼應</a:t>
            </a:r>
            <a:r>
              <a:rPr lang="zh-TW" altLang="en-US" dirty="0">
                <a:solidFill>
                  <a:srgbClr val="00B050"/>
                </a:solidFill>
              </a:rPr>
              <a:t>加密</a:t>
            </a:r>
            <a:r>
              <a:rPr lang="zh-TW" altLang="en-US" dirty="0"/>
              <a:t>或經</a:t>
            </a:r>
            <a:r>
              <a:rPr lang="zh-TW" altLang="en-US" dirty="0">
                <a:solidFill>
                  <a:srgbClr val="00B050"/>
                </a:solidFill>
              </a:rPr>
              <a:t>雜湊</a:t>
            </a:r>
            <a:r>
              <a:rPr lang="zh-TW" altLang="en-US" dirty="0"/>
              <a:t>處理後儲存 </a:t>
            </a:r>
            <a:endParaRPr lang="en-US" altLang="zh-TW" sz="1800" i="1" dirty="0" smtClean="0"/>
          </a:p>
        </p:txBody>
      </p:sp>
      <p:sp>
        <p:nvSpPr>
          <p:cNvPr id="7" name="矩形 6"/>
          <p:cNvSpPr/>
          <p:nvPr/>
        </p:nvSpPr>
        <p:spPr>
          <a:xfrm>
            <a:off x="1135837" y="1128711"/>
            <a:ext cx="7489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i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i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加密模組鑑別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1311128" y="62727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BFEF597-D497-40BD-8D65-A1CAA71E39F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6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3432176" y="4654551"/>
            <a:ext cx="5472113" cy="358775"/>
          </a:xfrm>
          <a:prstGeom prst="rect">
            <a:avLst/>
          </a:prstGeom>
          <a:solidFill>
            <a:schemeClr val="accent2">
              <a:alpha val="52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105478" name="Picture 6" descr="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490788"/>
            <a:ext cx="21780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3792538" y="3862388"/>
            <a:ext cx="35369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sz="6600">
                <a:solidFill>
                  <a:srgbClr val="33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</a:rPr>
              <a:t>敬請指教</a:t>
            </a:r>
          </a:p>
        </p:txBody>
      </p:sp>
      <p:sp>
        <p:nvSpPr>
          <p:cNvPr id="105483" name="Rectangle 11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/>
              <a:t>簡報結束</a:t>
            </a:r>
          </a:p>
        </p:txBody>
      </p:sp>
    </p:spTree>
    <p:extLst>
      <p:ext uri="{BB962C8B-B14F-4D97-AF65-F5344CB8AC3E}">
        <p14:creationId xmlns:p14="http://schemas.microsoft.com/office/powerpoint/2010/main" val="159572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刻字型">
  <a:themeElements>
    <a:clrScheme name="藍綠色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木刻字型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刻字型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TM03090434[[fn=木刻字型]]</Template>
  <TotalTime>1661</TotalTime>
  <Words>619</Words>
  <Application>Microsoft Office PowerPoint</Application>
  <PresentationFormat>寬螢幕</PresentationFormat>
  <Paragraphs>106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9" baseType="lpstr">
      <vt:lpstr>微軟正黑體</vt:lpstr>
      <vt:lpstr>新細明體</vt:lpstr>
      <vt:lpstr>標楷體</vt:lpstr>
      <vt:lpstr>Calibri</vt:lpstr>
      <vt:lpstr>Rockwell</vt:lpstr>
      <vt:lpstr>Rockwell Condensed</vt:lpstr>
      <vt:lpstr>Times New Roman</vt:lpstr>
      <vt:lpstr>Wingdings</vt:lpstr>
      <vt:lpstr>Wingdings 3</vt:lpstr>
      <vt:lpstr>木刻字型</vt:lpstr>
      <vt:lpstr>NDDS系統因應資安法 使用者有感之相關功能調整說明</vt:lpstr>
      <vt:lpstr>依據</vt:lpstr>
      <vt:lpstr>安全控制措施</vt:lpstr>
      <vt:lpstr>識別與鑑別</vt:lpstr>
      <vt:lpstr>識別與鑑別</vt:lpstr>
      <vt:lpstr>存取控制</vt:lpstr>
      <vt:lpstr>識別與鑑別</vt:lpstr>
      <vt:lpstr>識別與鑑別</vt:lpstr>
      <vt:lpstr>簡報結束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NDDS系統因應資安法 相關功能調整說明</dc:title>
  <dc:creator>吳宏德</dc:creator>
  <cp:lastModifiedBy>吳宏德</cp:lastModifiedBy>
  <cp:revision>37</cp:revision>
  <dcterms:created xsi:type="dcterms:W3CDTF">2019-11-25T08:37:02Z</dcterms:created>
  <dcterms:modified xsi:type="dcterms:W3CDTF">2019-11-27T05:59:45Z</dcterms:modified>
</cp:coreProperties>
</file>